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F640A07-8FB5-4D0E-900E-D138092380C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3133986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F640A07-8FB5-4D0E-900E-D138092380C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273013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F640A07-8FB5-4D0E-900E-D138092380C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1347436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112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381014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696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0394D86-9D83-40CB-97FE-6790CDE562A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2050886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0394D86-9D83-40CB-97FE-6790CDE562A9}" type="datetimeFigureOut">
              <a:rPr lang="en-US" smtClean="0"/>
              <a:pPr/>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481822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0394D86-9D83-40CB-97FE-6790CDE562A9}" type="datetimeFigureOut">
              <a:rPr lang="en-US" smtClean="0"/>
              <a:pPr/>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874877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394D86-9D83-40CB-97FE-6790CDE562A9}" type="datetimeFigureOut">
              <a:rPr lang="en-US" smtClean="0"/>
              <a:pPr/>
              <a:t>9/13/2022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1083306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394D86-9D83-40CB-97FE-6790CDE562A9}" type="datetimeFigureOut">
              <a:rPr lang="en-US" smtClean="0"/>
              <a:pPr/>
              <a:t>9/13/2022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F82C60A-DD42-46CA-9A5E-6442B6919968}"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249130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F640A07-8FB5-4D0E-900E-D138092380C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1494152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0394D86-9D83-40CB-97FE-6790CDE562A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5614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2638482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21145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640A07-8FB5-4D0E-900E-D138092380C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3463208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F640A07-8FB5-4D0E-900E-D138092380C0}"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140489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F640A07-8FB5-4D0E-900E-D138092380C0}" type="datetimeFigureOut">
              <a:rPr lang="en-US" smtClean="0"/>
              <a:t>9/13/2022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151908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F640A07-8FB5-4D0E-900E-D138092380C0}" type="datetimeFigureOut">
              <a:rPr lang="en-US" smtClean="0"/>
              <a:t>9/13/2022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203192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640A07-8FB5-4D0E-900E-D138092380C0}" type="datetimeFigureOut">
              <a:rPr lang="en-US" smtClean="0"/>
              <a:t>9/13/2022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3870416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640A07-8FB5-4D0E-900E-D138092380C0}"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327199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640A07-8FB5-4D0E-900E-D138092380C0}"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905BD47-96A2-4DE5-93B7-73DF777A821B}" type="slidenum">
              <a:rPr lang="en-US" smtClean="0"/>
              <a:t>‹#›</a:t>
            </a:fld>
            <a:endParaRPr lang="en-US"/>
          </a:p>
        </p:txBody>
      </p:sp>
    </p:spTree>
    <p:extLst>
      <p:ext uri="{BB962C8B-B14F-4D97-AF65-F5344CB8AC3E}">
        <p14:creationId xmlns:p14="http://schemas.microsoft.com/office/powerpoint/2010/main" val="60328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40A07-8FB5-4D0E-900E-D138092380C0}" type="datetimeFigureOut">
              <a:rPr lang="en-US" smtClean="0"/>
              <a:t>9/13/2022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5BD47-96A2-4DE5-93B7-73DF777A821B}" type="slidenum">
              <a:rPr lang="en-US" smtClean="0"/>
              <a:t>‹#›</a:t>
            </a:fld>
            <a:endParaRPr lang="en-US"/>
          </a:p>
        </p:txBody>
      </p:sp>
    </p:spTree>
    <p:extLst>
      <p:ext uri="{BB962C8B-B14F-4D97-AF65-F5344CB8AC3E}">
        <p14:creationId xmlns:p14="http://schemas.microsoft.com/office/powerpoint/2010/main" val="2776800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394D86-9D83-40CB-97FE-6790CDE562A9}" type="datetimeFigureOut">
              <a:rPr lang="en-US" smtClean="0"/>
              <a:pPr/>
              <a:t>9/13/2022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F82C60A-DD42-46CA-9A5E-6442B6919968}"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08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49582" y="810491"/>
            <a:ext cx="7315200" cy="5611090"/>
          </a:xfrm>
        </p:spPr>
        <p:txBody>
          <a:bodyPr>
            <a:normAutofit fontScale="90000"/>
          </a:bodyPr>
          <a:lstStyle/>
          <a:p>
            <a:pPr lvl="0" algn="ctr" defTabSz="457200" rtl="1">
              <a:lnSpc>
                <a:spcPct val="100000"/>
              </a:lnSpc>
              <a:spcBef>
                <a:spcPts val="1000"/>
              </a:spcBef>
              <a:buClr>
                <a:srgbClr val="A5300F"/>
              </a:buClr>
            </a:pPr>
            <a:r>
              <a:rPr lang="en-US" sz="1800" spc="0" dirty="0">
                <a:solidFill>
                  <a:srgbClr val="C00000"/>
                </a:solidFill>
                <a:latin typeface="Century Gothic" panose="020B0502020202020204"/>
              </a:rPr>
              <a:t/>
            </a:r>
            <a:br>
              <a:rPr lang="en-US" sz="1800" spc="0" dirty="0">
                <a:solidFill>
                  <a:srgbClr val="C00000"/>
                </a:solidFill>
                <a:latin typeface="Century Gothic" panose="020B0502020202020204"/>
              </a:rPr>
            </a:br>
            <a:r>
              <a:rPr lang="ar-IQ" sz="1800" spc="0" dirty="0" smtClean="0">
                <a:solidFill>
                  <a:srgbClr val="C00000"/>
                </a:solidFill>
                <a:latin typeface="Century Gothic" panose="020B0502020202020204"/>
              </a:rPr>
              <a:t/>
            </a:r>
            <a:br>
              <a:rPr lang="ar-IQ" sz="1800" spc="0" dirty="0" smtClean="0">
                <a:solidFill>
                  <a:srgbClr val="C00000"/>
                </a:solidFill>
                <a:latin typeface="Century Gothic" panose="020B0502020202020204"/>
              </a:rPr>
            </a:br>
            <a:r>
              <a:rPr lang="ar-IQ" sz="1800" spc="0" dirty="0">
                <a:solidFill>
                  <a:srgbClr val="C00000"/>
                </a:solidFill>
                <a:latin typeface="Century Gothic" panose="020B0502020202020204"/>
              </a:rPr>
              <a:t/>
            </a:r>
            <a:br>
              <a:rPr lang="ar-IQ" sz="1800" spc="0" dirty="0">
                <a:solidFill>
                  <a:srgbClr val="C00000"/>
                </a:solidFill>
                <a:latin typeface="Century Gothic" panose="020B0502020202020204"/>
              </a:rPr>
            </a:br>
            <a:r>
              <a:rPr lang="ar-IQ" sz="4400" b="1" spc="0" dirty="0" smtClean="0">
                <a:solidFill>
                  <a:srgbClr val="C00000"/>
                </a:solidFill>
                <a:latin typeface="Arabic Typesetting" panose="03020402040406030203" pitchFamily="66" charset="-78"/>
                <a:cs typeface="Arabic Typesetting" panose="03020402040406030203" pitchFamily="66" charset="-78"/>
              </a:rPr>
              <a:t>عقاقير </a:t>
            </a:r>
            <a:r>
              <a:rPr lang="ar-IQ" sz="4400" b="1" spc="0" dirty="0">
                <a:solidFill>
                  <a:srgbClr val="C00000"/>
                </a:solidFill>
                <a:latin typeface="Arabic Typesetting" panose="03020402040406030203" pitchFamily="66" charset="-78"/>
                <a:cs typeface="Arabic Typesetting" panose="03020402040406030203" pitchFamily="66" charset="-78"/>
              </a:rPr>
              <a:t>طبية عملي</a:t>
            </a:r>
            <a:br>
              <a:rPr lang="ar-IQ" sz="4400" b="1" spc="0" dirty="0">
                <a:solidFill>
                  <a:srgbClr val="C00000"/>
                </a:solidFill>
                <a:latin typeface="Arabic Typesetting" panose="03020402040406030203" pitchFamily="66" charset="-78"/>
                <a:cs typeface="Arabic Typesetting" panose="03020402040406030203" pitchFamily="66" charset="-78"/>
              </a:rPr>
            </a:br>
            <a:r>
              <a:rPr lang="ar-IQ" sz="4400" b="1" spc="0" dirty="0">
                <a:solidFill>
                  <a:srgbClr val="C00000"/>
                </a:solidFill>
                <a:latin typeface="Arabic Typesetting" panose="03020402040406030203" pitchFamily="66" charset="-78"/>
                <a:cs typeface="Arabic Typesetting" panose="03020402040406030203" pitchFamily="66" charset="-78"/>
              </a:rPr>
              <a:t>محاضرة </a:t>
            </a:r>
            <a:br>
              <a:rPr lang="ar-IQ" sz="4400" b="1" spc="0" dirty="0">
                <a:solidFill>
                  <a:srgbClr val="C00000"/>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كلية الزراعة</a:t>
            </a:r>
            <a:r>
              <a:rPr lang="ar-IQ" sz="4000" b="1" spc="0" dirty="0">
                <a:solidFill>
                  <a:srgbClr val="92278F">
                    <a:lumMod val="75000"/>
                  </a:srgbClr>
                </a:solidFill>
                <a:latin typeface="Arabic Typesetting" panose="03020402040406030203" pitchFamily="66" charset="-78"/>
                <a:cs typeface="Arabic Typesetting" panose="03020402040406030203" pitchFamily="66" charset="-78"/>
              </a:rPr>
              <a:t>/ قسم المحاصيل الحقلية</a:t>
            </a:r>
            <a:r>
              <a:rPr lang="ar-IQ" sz="4000" spc="0" dirty="0">
                <a:solidFill>
                  <a:srgbClr val="92278F">
                    <a:lumMod val="75000"/>
                  </a:srgbClr>
                </a:solidFill>
                <a:latin typeface="Arabic Typesetting" panose="03020402040406030203" pitchFamily="66" charset="-78"/>
                <a:cs typeface="Arabic Typesetting" panose="03020402040406030203" pitchFamily="66" charset="-78"/>
              </a:rPr>
              <a:t/>
            </a:r>
            <a:br>
              <a:rPr lang="ar-IQ" sz="4000" spc="0" dirty="0">
                <a:solidFill>
                  <a:srgbClr val="92278F">
                    <a:lumMod val="75000"/>
                  </a:srgbClr>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المرحلة الرابعة</a:t>
            </a:r>
            <a:br>
              <a:rPr lang="ar-IQ" sz="4400" b="1" spc="0" dirty="0">
                <a:solidFill>
                  <a:srgbClr val="92278F">
                    <a:lumMod val="75000"/>
                  </a:srgbClr>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مدرس </a:t>
            </a:r>
            <a: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t>المادة</a:t>
            </a:r>
            <a:b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br>
            <a:r>
              <a:rPr lang="ar-IQ" sz="4900" b="1" spc="0" dirty="0">
                <a:solidFill>
                  <a:srgbClr val="C00000"/>
                </a:solidFill>
                <a:latin typeface="Arabic Typesetting" panose="03020402040406030203" pitchFamily="66" charset="-78"/>
                <a:cs typeface="Arabic Typesetting" panose="03020402040406030203" pitchFamily="66" charset="-78"/>
              </a:rPr>
              <a:t/>
            </a:r>
            <a:br>
              <a:rPr lang="ar-IQ" sz="4900" b="1" spc="0" dirty="0">
                <a:solidFill>
                  <a:srgbClr val="C00000"/>
                </a:solidFill>
                <a:latin typeface="Arabic Typesetting" panose="03020402040406030203" pitchFamily="66" charset="-78"/>
                <a:cs typeface="Arabic Typesetting" panose="03020402040406030203" pitchFamily="66" charset="-78"/>
              </a:rPr>
            </a:br>
            <a: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t> </a:t>
            </a:r>
            <a:b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br>
            <a:r>
              <a:rPr lang="en-US" sz="4400" b="1" spc="0" dirty="0">
                <a:solidFill>
                  <a:srgbClr val="92278F">
                    <a:lumMod val="75000"/>
                  </a:srgbClr>
                </a:solidFill>
                <a:latin typeface="Arabic Typesetting" panose="03020402040406030203" pitchFamily="66" charset="-78"/>
                <a:cs typeface="Arabic Typesetting" panose="03020402040406030203" pitchFamily="66" charset="-78"/>
              </a:rPr>
              <a:t/>
            </a:r>
            <a:br>
              <a:rPr lang="en-US" sz="4400" b="1" spc="0" dirty="0">
                <a:solidFill>
                  <a:srgbClr val="92278F">
                    <a:lumMod val="75000"/>
                  </a:srgbClr>
                </a:solidFill>
                <a:latin typeface="Arabic Typesetting" panose="03020402040406030203" pitchFamily="66" charset="-78"/>
                <a:cs typeface="Arabic Typesetting" panose="03020402040406030203" pitchFamily="66" charset="-78"/>
              </a:rPr>
            </a:br>
            <a:endParaRPr lang="en-US" dirty="0"/>
          </a:p>
        </p:txBody>
      </p:sp>
      <p:sp>
        <p:nvSpPr>
          <p:cNvPr id="3" name="عنوان فرعي 2"/>
          <p:cNvSpPr>
            <a:spLocks noGrp="1"/>
          </p:cNvSpPr>
          <p:nvPr>
            <p:ph type="subTitle" idx="1"/>
          </p:nvPr>
        </p:nvSpPr>
        <p:spPr>
          <a:xfrm>
            <a:off x="1100051" y="4343400"/>
            <a:ext cx="10058400" cy="1255220"/>
          </a:xfrm>
        </p:spPr>
        <p:txBody>
          <a:bodyPr/>
          <a:lstStyle/>
          <a:p>
            <a:pPr algn="ctr"/>
            <a:r>
              <a:rPr lang="ar-IQ" sz="4400" b="1" spc="0" dirty="0" err="1">
                <a:solidFill>
                  <a:srgbClr val="C00000"/>
                </a:solidFill>
                <a:latin typeface="Arabic Typesetting" panose="03020402040406030203" pitchFamily="66" charset="-78"/>
                <a:cs typeface="Arabic Typesetting" panose="03020402040406030203" pitchFamily="66" charset="-78"/>
              </a:rPr>
              <a:t>م.م.رغد</a:t>
            </a:r>
            <a:r>
              <a:rPr lang="ar-IQ" sz="4400" b="1" spc="0">
                <a:solidFill>
                  <a:srgbClr val="C00000"/>
                </a:solidFill>
                <a:latin typeface="Arabic Typesetting" panose="03020402040406030203" pitchFamily="66" charset="-78"/>
                <a:cs typeface="Arabic Typesetting" panose="03020402040406030203" pitchFamily="66" charset="-78"/>
              </a:rPr>
              <a:t> صباح حسن</a:t>
            </a:r>
            <a:endParaRPr lang="en-US" dirty="0"/>
          </a:p>
        </p:txBody>
      </p:sp>
    </p:spTree>
    <p:extLst>
      <p:ext uri="{BB962C8B-B14F-4D97-AF65-F5344CB8AC3E}">
        <p14:creationId xmlns:p14="http://schemas.microsoft.com/office/powerpoint/2010/main" val="224287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3"/>
            <a:ext cx="10058400" cy="2664415"/>
          </a:xfrm>
        </p:spPr>
        <p:txBody>
          <a:bodyPr>
            <a:normAutofit/>
          </a:bodyPr>
          <a:lstStyle/>
          <a:p>
            <a:pPr algn="ctr" rtl="1">
              <a:lnSpc>
                <a:spcPct val="107000"/>
              </a:lnSpc>
              <a:spcBef>
                <a:spcPts val="0"/>
              </a:spcBef>
              <a:spcAft>
                <a:spcPts val="800"/>
              </a:spcAft>
            </a:pPr>
            <a:r>
              <a:rPr lang="ar-IQ" sz="5400" b="1" dirty="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العوامل الصناعية</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097280" y="1974274"/>
            <a:ext cx="10058400" cy="2078181"/>
          </a:xfrm>
        </p:spPr>
        <p:txBody>
          <a:bodyPr>
            <a:normAutofit/>
          </a:bodyPr>
          <a:lstStyle/>
          <a:p>
            <a:pPr algn="r"/>
            <a:r>
              <a:rPr lang="ar-IQ" sz="4400" spc="-5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ويقصد بها العوامل التي يتحكم بها الانسان وليست عوامل طبيعية فرضها المناخ </a:t>
            </a:r>
            <a:r>
              <a:rPr lang="ar-IQ" sz="4400" spc="-50"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وجيويلوجية</a:t>
            </a:r>
            <a:r>
              <a:rPr lang="ar-IQ" sz="4400" spc="-5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المنطقة على النبات،</a:t>
            </a:r>
            <a:endParaRPr lang="en-US" sz="2400" dirty="0">
              <a:solidFill>
                <a:srgbClr val="002060"/>
              </a:solidFill>
            </a:endParaRPr>
          </a:p>
        </p:txBody>
      </p:sp>
    </p:spTree>
    <p:extLst>
      <p:ext uri="{BB962C8B-B14F-4D97-AF65-F5344CB8AC3E}">
        <p14:creationId xmlns:p14="http://schemas.microsoft.com/office/powerpoint/2010/main" val="4141778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1"/>
            <a:ext cx="10058400" cy="1039090"/>
          </a:xfrm>
        </p:spPr>
        <p:txBody>
          <a:bodyPr/>
          <a:lstStyle/>
          <a:p>
            <a:pPr algn="r" rtl="1"/>
            <a:r>
              <a:rPr lang="ar-IQ"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ومن العوامل الصناعية:</a:t>
            </a:r>
            <a:endParaRPr lang="en-US" dirty="0">
              <a:solidFill>
                <a:srgbClr val="002060"/>
              </a:solidFill>
            </a:endParaRPr>
          </a:p>
        </p:txBody>
      </p:sp>
      <p:sp>
        <p:nvSpPr>
          <p:cNvPr id="3" name="عنصر نائب للمحتوى 2"/>
          <p:cNvSpPr>
            <a:spLocks noGrp="1"/>
          </p:cNvSpPr>
          <p:nvPr>
            <p:ph idx="1"/>
          </p:nvPr>
        </p:nvSpPr>
        <p:spPr>
          <a:xfrm>
            <a:off x="477982" y="1039091"/>
            <a:ext cx="11388436" cy="4830003"/>
          </a:xfrm>
        </p:spPr>
        <p:txBody>
          <a:bodyPr>
            <a:normAutofit lnSpcReduction="10000"/>
          </a:bodyPr>
          <a:lstStyle/>
          <a:p>
            <a:pPr marL="342900" marR="0" lvl="0" indent="-342900" algn="r" rtl="1">
              <a:lnSpc>
                <a:spcPct val="107000"/>
              </a:lnSpc>
              <a:spcBef>
                <a:spcPts val="0"/>
              </a:spcBef>
              <a:spcAft>
                <a:spcPts val="800"/>
              </a:spcAft>
              <a:buFont typeface="+mj-lt"/>
              <a:buAutoNum type="arabicPeriod"/>
            </a:pPr>
            <a:r>
              <a:rPr lang="ar-IQ" sz="3200" b="1" dirty="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عوامل زراعية</a:t>
            </a:r>
            <a:endParaRPr lang="en-US" sz="24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07000"/>
              </a:lnSpc>
              <a:spcBef>
                <a:spcPts val="0"/>
              </a:spcBef>
              <a:spcAft>
                <a:spcPts val="800"/>
              </a:spcAft>
            </a:pPr>
            <a:r>
              <a:rPr lang="ar-IQ" sz="3200" b="1" dirty="0" smtClean="0">
                <a:solidFill>
                  <a:schemeClr val="accent2">
                    <a:lumMod val="75000"/>
                  </a:schemeClr>
                </a:solidFill>
                <a:latin typeface="Calibri" panose="020F0502020204030204" pitchFamily="34" charset="0"/>
                <a:ea typeface="Calibri" panose="020F0502020204030204" pitchFamily="34" charset="0"/>
                <a:cs typeface="Simplified Arabic" panose="02020603050405020304" pitchFamily="18" charset="-78"/>
              </a:rPr>
              <a:t>الري</a:t>
            </a:r>
          </a:p>
          <a:p>
            <a:pPr marL="0" marR="0" algn="r" rtl="1">
              <a:lnSpc>
                <a:spcPct val="107000"/>
              </a:lnSpc>
              <a:spcBef>
                <a:spcPts val="0"/>
              </a:spcBef>
              <a:spcAft>
                <a:spcPts val="800"/>
              </a:spcAft>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يعتبر الري من الدعامات الأساسية في انتاج النباتات الطبية والتحكم في كمية المياه وتوقيت إعطائها للنباتات عامل مهم جدا في تكوين المكونات الفعالة في النباتات الطبية </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فزيادة او قلة مياه الري وخصوصا في فترة الازهار او الاثمار تغير من تركيب المكونات الفعالة ومن كميتها أيضا، </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وترتبط عملية الري بنوع التربة </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ولوحظ ان نبات السكران يقل محتواه القلويدي عندما يروى كثيرا.</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87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4"/>
            <a:ext cx="10058400" cy="752488"/>
          </a:xfrm>
        </p:spPr>
        <p:txBody>
          <a:bodyPr>
            <a:noAutofit/>
          </a:bodyPr>
          <a:lstStyle/>
          <a:p>
            <a:pPr algn="r" rtl="1"/>
            <a:r>
              <a:rPr lang="ar-IQ" sz="5400" b="1" dirty="0" smtClean="0">
                <a:solidFill>
                  <a:schemeClr val="accent2">
                    <a:lumMod val="75000"/>
                  </a:schemeClr>
                </a:solidFill>
              </a:rPr>
              <a:t>التسميد</a:t>
            </a:r>
            <a:endParaRPr lang="en-US" sz="5400" b="1" dirty="0">
              <a:solidFill>
                <a:schemeClr val="accent2">
                  <a:lumMod val="75000"/>
                </a:schemeClr>
              </a:solidFill>
            </a:endParaRPr>
          </a:p>
        </p:txBody>
      </p:sp>
      <p:sp>
        <p:nvSpPr>
          <p:cNvPr id="3" name="عنصر نائب للمحتوى 2"/>
          <p:cNvSpPr>
            <a:spLocks noGrp="1"/>
          </p:cNvSpPr>
          <p:nvPr>
            <p:ph idx="1"/>
          </p:nvPr>
        </p:nvSpPr>
        <p:spPr>
          <a:xfrm>
            <a:off x="477981" y="1039092"/>
            <a:ext cx="11242963" cy="4830002"/>
          </a:xfrm>
        </p:spPr>
        <p:txBody>
          <a:bodyPr>
            <a:normAutofit lnSpcReduction="10000"/>
          </a:bodyPr>
          <a:lstStyle/>
          <a:p>
            <a:pPr marL="0" marR="0" algn="r" rtl="1">
              <a:lnSpc>
                <a:spcPct val="107000"/>
              </a:lnSpc>
              <a:spcBef>
                <a:spcPts val="0"/>
              </a:spcBef>
              <a:spcAft>
                <a:spcPts val="800"/>
              </a:spcAft>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التسميد هو التحكم في محتويات التربة من عناصر لازمة لنمو النبات لتكوين </a:t>
            </a:r>
            <a:r>
              <a:rPr lang="ar-IQ" sz="32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مكوناتة</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الفعالة وقد أجريت بحوث عديدة لكل نبات على حدة لمعرفة نوع وكمية السماد الذي </a:t>
            </a:r>
            <a:r>
              <a:rPr lang="ar-IQ" sz="32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بواسطتة</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يمكن الحصول على اعلى حاصل، وتختلف النباتات الطبية عن نباتات الحقل الأخرى في تأثرها الشديد بنوع السماد </a:t>
            </a:r>
            <a:r>
              <a:rPr lang="ar-IQ" sz="32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وكميتة،ويضاف</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السماد الى التربة لغرضين اساسين </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لتحسين خواص التربة كزيادة قدرتها على الاحتفاظ بالماء كما يحدث عند إضافة السماد الحيواني الى التربة الرملية او قلب محصول بقولي في التربة الرملية.</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لتزويد التربة بالعناصر اللازمة لنمو النبات وتكوين </a:t>
            </a:r>
            <a:r>
              <a:rPr lang="ar-IQ" sz="32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مركباتة</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الطبية كما يحدث عند إضافة النيتروجين والفسفور والبوتاسيوم والكالسيوم.</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2950012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3"/>
            <a:ext cx="10058400" cy="1500633"/>
          </a:xfrm>
        </p:spPr>
        <p:txBody>
          <a:bodyPr/>
          <a:lstStyle/>
          <a:p>
            <a:pPr algn="r" rtl="1"/>
            <a:r>
              <a:rPr lang="ar-IQ" sz="6000" b="1" dirty="0" smtClean="0">
                <a:solidFill>
                  <a:schemeClr val="accent2">
                    <a:lumMod val="75000"/>
                  </a:schemeClr>
                </a:solidFill>
              </a:rPr>
              <a:t>التكاثر</a:t>
            </a:r>
            <a:endParaRPr lang="en-US" b="1" dirty="0">
              <a:solidFill>
                <a:schemeClr val="accent2">
                  <a:lumMod val="75000"/>
                </a:schemeClr>
              </a:solidFill>
            </a:endParaRPr>
          </a:p>
        </p:txBody>
      </p:sp>
      <p:sp>
        <p:nvSpPr>
          <p:cNvPr id="3" name="عنصر نائب للمحتوى 2"/>
          <p:cNvSpPr>
            <a:spLocks noGrp="1"/>
          </p:cNvSpPr>
          <p:nvPr>
            <p:ph idx="1"/>
          </p:nvPr>
        </p:nvSpPr>
        <p:spPr>
          <a:xfrm>
            <a:off x="623455" y="2202873"/>
            <a:ext cx="10532225" cy="3666221"/>
          </a:xfrm>
        </p:spPr>
        <p:txBody>
          <a:bodyPr>
            <a:normAutofit/>
          </a:bodyPr>
          <a:lstStyle/>
          <a:p>
            <a:pPr marL="0" marR="0" algn="r" rtl="1">
              <a:lnSpc>
                <a:spcPct val="107000"/>
              </a:lnSpc>
              <a:spcBef>
                <a:spcPts val="0"/>
              </a:spcBef>
              <a:spcAft>
                <a:spcPts val="800"/>
              </a:spcAft>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تختلف النباتات بصورة عامة طبية وغير طبية في طرق تكاثرها وزراعتها وان كانت البذور هي وحدة التكاثر الطبيعية في النباتات الا ان هناك طرق عديدة أخرى مثل التكاثر بواسطة العقل الجذرية او العقل الساقية او تفصيص النباتات القديمة او الترقيد او التطعيم وغيرها.</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r" rtl="1"/>
            <a:r>
              <a:rPr lang="ar-IQ" sz="3200" b="1" dirty="0">
                <a:solidFill>
                  <a:srgbClr val="002060"/>
                </a:solidFill>
                <a:ea typeface="Calibri" panose="020F0502020204030204" pitchFamily="34" charset="0"/>
                <a:cs typeface="Simplified Arabic" panose="02020603050405020304" pitchFamily="18" charset="-78"/>
              </a:rPr>
              <a:t>لكل طريقة فوائدها ومميزاتها بالنسبة لإنتاج النباتات الطبية</a:t>
            </a:r>
            <a:endParaRPr lang="en-US" sz="3200" b="1" dirty="0">
              <a:solidFill>
                <a:srgbClr val="002060"/>
              </a:solidFill>
            </a:endParaRPr>
          </a:p>
        </p:txBody>
      </p:sp>
    </p:spTree>
    <p:extLst>
      <p:ext uri="{BB962C8B-B14F-4D97-AF65-F5344CB8AC3E}">
        <p14:creationId xmlns:p14="http://schemas.microsoft.com/office/powerpoint/2010/main" val="21598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4"/>
            <a:ext cx="10058400" cy="918742"/>
          </a:xfrm>
        </p:spPr>
        <p:txBody>
          <a:bodyPr>
            <a:normAutofit/>
          </a:bodyPr>
          <a:lstStyle/>
          <a:p>
            <a:pPr lvl="0" indent="-91440" algn="r" rtl="1">
              <a:lnSpc>
                <a:spcPct val="107000"/>
              </a:lnSpc>
              <a:spcBef>
                <a:spcPts val="0"/>
              </a:spcBef>
              <a:spcAft>
                <a:spcPts val="800"/>
              </a:spcAft>
            </a:pPr>
            <a:r>
              <a:rPr lang="ar-IQ" sz="4400" b="1" spc="0"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طرق الزراعة </a:t>
            </a:r>
            <a:endParaRPr lang="en-US" sz="4000" spc="0"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561109" y="1845734"/>
            <a:ext cx="11326091" cy="4023360"/>
          </a:xfrm>
        </p:spPr>
        <p:txBody>
          <a:bodyPr>
            <a:normAutofit/>
          </a:bodyPr>
          <a:lstStyle/>
          <a:p>
            <a:pPr marL="0" marR="0" algn="r" rtl="1">
              <a:lnSpc>
                <a:spcPct val="107000"/>
              </a:lnSpc>
              <a:spcBef>
                <a:spcPts val="0"/>
              </a:spcBef>
              <a:spcAft>
                <a:spcPts val="800"/>
              </a:spcAft>
            </a:pPr>
            <a:r>
              <a:rPr lang="ar-IQ" sz="3200" b="1"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اختيار </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الطرقة المناسبة للزراعة يتوقف عليها الى حد كبير كمية المحصول ومكوناته الفعالة وتزرع بطرق عديدة منها:</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الزراعة في احواض وتستخدم في حالة النباتات المحبة للماء والنباتات ذات البذور الرهيفة صغيرة الحجم مثل البقدونس.</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الزراعة في خطوط وتستخدم في حالة النباتات التي لا تحتاج الى كثرة في مياه الري ولحماية البادرات الصغيرة من الرياح والحصول على اشعة الشمس في نفس الوقت.</a:t>
            </a:r>
            <a:endParaRPr lang="en-US" sz="28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3354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3"/>
            <a:ext cx="10058400" cy="1334379"/>
          </a:xfrm>
        </p:spPr>
        <p:txBody>
          <a:bodyPr>
            <a:normAutofit fontScale="90000"/>
          </a:bodyPr>
          <a:lstStyle/>
          <a:p>
            <a:pPr algn="r" rtl="1">
              <a:lnSpc>
                <a:spcPct val="107000"/>
              </a:lnSpc>
              <a:spcBef>
                <a:spcPts val="0"/>
              </a:spcBef>
              <a:spcAft>
                <a:spcPts val="800"/>
              </a:spcAft>
            </a:pPr>
            <a:r>
              <a:rPr lang="ar-IQ"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المسافة بين النباتات </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عنصر نائب للمحتوى 2"/>
          <p:cNvSpPr>
            <a:spLocks noGrp="1"/>
          </p:cNvSpPr>
          <p:nvPr>
            <p:ph idx="1"/>
          </p:nvPr>
        </p:nvSpPr>
        <p:spPr>
          <a:xfrm>
            <a:off x="0" y="893619"/>
            <a:ext cx="12192000" cy="4975476"/>
          </a:xfrm>
        </p:spPr>
        <p:txBody>
          <a:bodyPr>
            <a:noAutofit/>
          </a:bodyPr>
          <a:lstStyle/>
          <a:p>
            <a:pPr marL="0" marR="0" algn="r" rtl="1">
              <a:lnSpc>
                <a:spcPct val="107000"/>
              </a:lnSpc>
              <a:spcBef>
                <a:spcPts val="0"/>
              </a:spcBef>
              <a:spcAft>
                <a:spcPts val="800"/>
              </a:spcAft>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تؤثر المسافة بين النباتات تأثيراً واضحا على نمو النبات ودرجة </a:t>
            </a:r>
            <a:r>
              <a:rPr lang="ar-IQ" sz="28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تفرعة</a:t>
            </a: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IQ" sz="28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وازهارة</a:t>
            </a: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IQ" sz="28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واثمارة</a:t>
            </a: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IQ" sz="28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ومكوناتة</a:t>
            </a: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الفعالة ففي الزراعات الضيقة </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يزيد عدد النباتات في وحدة المساحة المربعة </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يزداد النمو الطولي</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يقل التفرع الجانبي</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اما في الزراعات التي تكون فيها المسافات واسعة</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يزداد التفرع الجانبي للنبات </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يكون النمو قويا</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يكثر انتاج النبات الواحد من الازهار وبذلك تزداد الثمار</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Wingdings" panose="05000000000000000000" pitchFamily="2"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تزداد المكونات الفعالة</a:t>
            </a:r>
            <a:endParaRPr lang="en-US" sz="24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4345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6000" b="1" dirty="0" smtClean="0">
                <a:solidFill>
                  <a:schemeClr val="accent2">
                    <a:lumMod val="50000"/>
                  </a:schemeClr>
                </a:solidFill>
              </a:rPr>
              <a:t>الاسئلة</a:t>
            </a:r>
            <a:endParaRPr lang="en-US" sz="6000" b="1" dirty="0">
              <a:solidFill>
                <a:schemeClr val="accent2">
                  <a:lumMod val="50000"/>
                </a:schemeClr>
              </a:solidFill>
            </a:endParaRPr>
          </a:p>
        </p:txBody>
      </p:sp>
      <p:sp>
        <p:nvSpPr>
          <p:cNvPr id="3" name="عنصر نائب للمحتوى 2"/>
          <p:cNvSpPr>
            <a:spLocks noGrp="1"/>
          </p:cNvSpPr>
          <p:nvPr>
            <p:ph idx="1"/>
          </p:nvPr>
        </p:nvSpPr>
        <p:spPr>
          <a:xfrm>
            <a:off x="1097280" y="2639290"/>
            <a:ext cx="10058400" cy="3229803"/>
          </a:xfrm>
        </p:spPr>
        <p:txBody>
          <a:bodyPr>
            <a:normAutofit/>
          </a:bodyPr>
          <a:lstStyle/>
          <a:p>
            <a:pPr algn="r" rtl="1"/>
            <a:r>
              <a:rPr lang="ar-IQ" sz="3600" b="1" dirty="0" smtClean="0">
                <a:solidFill>
                  <a:srgbClr val="002060"/>
                </a:solidFill>
              </a:rPr>
              <a:t>س/ اذكر مميزات الزراعات الضيقة</a:t>
            </a:r>
          </a:p>
          <a:p>
            <a:pPr algn="r" rtl="1"/>
            <a:r>
              <a:rPr lang="ar-IQ" sz="3600" b="1" dirty="0" smtClean="0">
                <a:solidFill>
                  <a:srgbClr val="002060"/>
                </a:solidFill>
              </a:rPr>
              <a:t>س/ عدد طرق التكاثر الخضري للنباتات الطبية مع الامثلة</a:t>
            </a:r>
            <a:endParaRPr lang="en-US" sz="3600" b="1" dirty="0">
              <a:solidFill>
                <a:srgbClr val="002060"/>
              </a:solidFill>
            </a:endParaRPr>
          </a:p>
        </p:txBody>
      </p:sp>
    </p:spTree>
    <p:extLst>
      <p:ext uri="{BB962C8B-B14F-4D97-AF65-F5344CB8AC3E}">
        <p14:creationId xmlns:p14="http://schemas.microsoft.com/office/powerpoint/2010/main" val="236694354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26</TotalTime>
  <Words>384</Words>
  <Application>Microsoft Office PowerPoint</Application>
  <PresentationFormat>مخصص</PresentationFormat>
  <Paragraphs>35</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نسق Office</vt:lpstr>
      <vt:lpstr>أثر رجعي</vt:lpstr>
      <vt:lpstr>   عقاقير طبية عملي محاضرة  كلية الزراعة/ قسم المحاصيل الحقلية المرحلة الرابعة مدرس المادة     </vt:lpstr>
      <vt:lpstr>العوامل الصناعية  </vt:lpstr>
      <vt:lpstr>ومن العوامل الصناعية:</vt:lpstr>
      <vt:lpstr>التسميد</vt:lpstr>
      <vt:lpstr>التكاثر</vt:lpstr>
      <vt:lpstr>طرق الزراعة </vt:lpstr>
      <vt:lpstr>المسافة بين النباتات  </vt:lpstr>
      <vt:lpstr>الاسئلة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عقاقير طبية عملي محاضرة  كلية الزراعة/ قسم المحاصيل الحقلية المرحلة الرابعة مدرس المادة أ.م.د. لمياء محمود سلمان    </dc:title>
  <dc:creator>nooraa adeel</dc:creator>
  <cp:lastModifiedBy>mohammed</cp:lastModifiedBy>
  <cp:revision>4</cp:revision>
  <dcterms:created xsi:type="dcterms:W3CDTF">2020-01-22T10:05:38Z</dcterms:created>
  <dcterms:modified xsi:type="dcterms:W3CDTF">2022-09-13T05:32:16Z</dcterms:modified>
</cp:coreProperties>
</file>